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366" r:id="rId6"/>
    <p:sldId id="383" r:id="rId7"/>
    <p:sldId id="390" r:id="rId8"/>
    <p:sldId id="385" r:id="rId9"/>
    <p:sldId id="386" r:id="rId10"/>
    <p:sldId id="387" r:id="rId11"/>
    <p:sldId id="388" r:id="rId12"/>
    <p:sldId id="389" r:id="rId13"/>
    <p:sldId id="384" r:id="rId14"/>
    <p:sldId id="391" r:id="rId15"/>
    <p:sldId id="392" r:id="rId16"/>
    <p:sldId id="394" r:id="rId17"/>
    <p:sldId id="393" r:id="rId18"/>
    <p:sldId id="395" r:id="rId19"/>
    <p:sldId id="397" r:id="rId20"/>
    <p:sldId id="398" r:id="rId21"/>
    <p:sldId id="400" r:id="rId22"/>
    <p:sldId id="401" r:id="rId23"/>
    <p:sldId id="404" r:id="rId24"/>
    <p:sldId id="405" r:id="rId25"/>
    <p:sldId id="406" r:id="rId26"/>
    <p:sldId id="407" r:id="rId27"/>
    <p:sldId id="408" r:id="rId28"/>
    <p:sldId id="4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3" autoAdjust="0"/>
    <p:restoredTop sz="94059" autoAdjust="0"/>
  </p:normalViewPr>
  <p:slideViewPr>
    <p:cSldViewPr snapToGrid="0">
      <p:cViewPr varScale="1">
        <p:scale>
          <a:sx n="150" d="100"/>
          <a:sy n="150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5/7/24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9997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744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991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547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462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453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3645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324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5746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951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1599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3662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7622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1561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4532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3347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401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79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527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613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30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589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086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079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Analysis of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9207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Suppose computers were </a:t>
            </a:r>
            <a:r>
              <a:rPr lang="en-PH" sz="2400" b="1" dirty="0">
                <a:solidFill>
                  <a:srgbClr val="0070C0"/>
                </a:solidFill>
              </a:rPr>
              <a:t>infinitely fast</a:t>
            </a:r>
            <a:r>
              <a:rPr lang="en-PH" sz="2400" dirty="0">
                <a:solidFill>
                  <a:srgbClr val="0070C0"/>
                </a:solidFill>
              </a:rPr>
              <a:t> </a:t>
            </a:r>
            <a:r>
              <a:rPr lang="en-PH" sz="2400" dirty="0"/>
              <a:t>and </a:t>
            </a:r>
            <a:r>
              <a:rPr lang="en-PH" sz="2400" b="1" dirty="0">
                <a:solidFill>
                  <a:srgbClr val="0070C0"/>
                </a:solidFill>
              </a:rPr>
              <a:t>computer memory</a:t>
            </a:r>
            <a:r>
              <a:rPr lang="en-PH" sz="2400" dirty="0"/>
              <a:t> was free.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0866D-AFF9-4723-E234-B3E48EA4408E}"/>
              </a:ext>
            </a:extLst>
          </p:cNvPr>
          <p:cNvSpPr txBox="1"/>
          <p:nvPr/>
        </p:nvSpPr>
        <p:spPr>
          <a:xfrm>
            <a:off x="525611" y="4249478"/>
            <a:ext cx="6205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Would you have any reason to study algorithms?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E82A5-F03D-B4C9-84B7-31C2D8A80814}"/>
              </a:ext>
            </a:extLst>
          </p:cNvPr>
          <p:cNvSpPr txBox="1"/>
          <p:nvPr/>
        </p:nvSpPr>
        <p:spPr>
          <a:xfrm>
            <a:off x="529505" y="4944543"/>
            <a:ext cx="11132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answer is </a:t>
            </a:r>
            <a:r>
              <a:rPr lang="en-PH" sz="2400" b="1" dirty="0">
                <a:solidFill>
                  <a:srgbClr val="00B050"/>
                </a:solidFill>
              </a:rPr>
              <a:t>YES</a:t>
            </a:r>
            <a:r>
              <a:rPr lang="en-PH" sz="2400" dirty="0"/>
              <a:t>, if for no other reason than that you would still like to demonstrate that your solution method terminates and does so with the correct answer. </a:t>
            </a:r>
          </a:p>
        </p:txBody>
      </p:sp>
      <p:pic>
        <p:nvPicPr>
          <p:cNvPr id="9" name="Picture 8" descr="A red starburst with white text&#10;&#10;Description automatically generated">
            <a:extLst>
              <a:ext uri="{FF2B5EF4-FFF2-40B4-BE49-F238E27FC236}">
                <a16:creationId xmlns:a16="http://schemas.microsoft.com/office/drawing/2014/main" id="{31B5542C-E4F1-B54C-0B40-C60AC5D14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7" y="2040310"/>
            <a:ext cx="1422400" cy="142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colorful rays of light&#10;&#10;Description automatically generated with medium confidence">
            <a:extLst>
              <a:ext uri="{FF2B5EF4-FFF2-40B4-BE49-F238E27FC236}">
                <a16:creationId xmlns:a16="http://schemas.microsoft.com/office/drawing/2014/main" id="{20366590-9221-5845-F5A2-CB0D0FC48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19" y="2040310"/>
            <a:ext cx="1675526" cy="167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1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10842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If computers were infinitely fast, </a:t>
            </a:r>
            <a:r>
              <a:rPr lang="en-PH" sz="2400" b="1" dirty="0">
                <a:solidFill>
                  <a:srgbClr val="0070C0"/>
                </a:solidFill>
              </a:rPr>
              <a:t>any correct method for solving a problem would do</a:t>
            </a:r>
            <a:r>
              <a:rPr lang="en-PH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164F2-930B-E802-5EB1-484EF95CD6CC}"/>
              </a:ext>
            </a:extLst>
          </p:cNvPr>
          <p:cNvSpPr txBox="1"/>
          <p:nvPr/>
        </p:nvSpPr>
        <p:spPr>
          <a:xfrm>
            <a:off x="525609" y="2013328"/>
            <a:ext cx="11132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You would probably want your implementation to be within the </a:t>
            </a:r>
            <a:r>
              <a:rPr lang="en-PH" sz="2400" b="1" dirty="0">
                <a:solidFill>
                  <a:srgbClr val="0070C0"/>
                </a:solidFill>
              </a:rPr>
              <a:t>bounds of good software engineering practice</a:t>
            </a:r>
            <a:r>
              <a:rPr lang="en-PH" sz="2400" dirty="0"/>
              <a:t> (</a:t>
            </a:r>
            <a:r>
              <a:rPr lang="en-PH" sz="2400" i="1" dirty="0"/>
              <a:t>for example, your implementation should be well designed and documented</a:t>
            </a:r>
            <a:r>
              <a:rPr lang="en-PH" sz="2400" dirty="0"/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B3774-01AD-54E4-3436-772FAE72FFEF}"/>
              </a:ext>
            </a:extLst>
          </p:cNvPr>
          <p:cNvSpPr txBox="1"/>
          <p:nvPr/>
        </p:nvSpPr>
        <p:spPr>
          <a:xfrm>
            <a:off x="525608" y="3644344"/>
            <a:ext cx="11132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But you would most often use whichever method was the </a:t>
            </a:r>
            <a:r>
              <a:rPr lang="en-PH" sz="2400" b="1" dirty="0">
                <a:solidFill>
                  <a:srgbClr val="00B050"/>
                </a:solidFill>
              </a:rPr>
              <a:t>easiest to implement</a:t>
            </a:r>
            <a:r>
              <a:rPr lang="en-PH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97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0" y="1291809"/>
            <a:ext cx="72116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Of course, computers may be fast, </a:t>
            </a:r>
            <a:r>
              <a:rPr lang="en-PH" sz="2400" b="1" dirty="0">
                <a:solidFill>
                  <a:srgbClr val="FF0000"/>
                </a:solidFill>
              </a:rPr>
              <a:t>but they are not infinitely fast</a:t>
            </a:r>
            <a:r>
              <a:rPr lang="en-PH" sz="2400" dirty="0"/>
              <a:t>.</a:t>
            </a:r>
          </a:p>
          <a:p>
            <a:endParaRPr lang="en-PH" sz="2400" dirty="0"/>
          </a:p>
          <a:p>
            <a:r>
              <a:rPr lang="en-PH" sz="2400" dirty="0"/>
              <a:t>Memory may be inexpensive, </a:t>
            </a:r>
            <a:r>
              <a:rPr lang="en-PH" sz="2400" b="1" dirty="0">
                <a:solidFill>
                  <a:srgbClr val="FF0000"/>
                </a:solidFill>
              </a:rPr>
              <a:t>but it is not free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Computing time is therefore a </a:t>
            </a:r>
            <a:r>
              <a:rPr lang="en-PH" sz="2400" b="1" dirty="0">
                <a:solidFill>
                  <a:srgbClr val="0070C0"/>
                </a:solidFill>
              </a:rPr>
              <a:t>bounded resource</a:t>
            </a:r>
            <a:r>
              <a:rPr lang="en-PH" sz="2400" dirty="0"/>
              <a:t>, and so is </a:t>
            </a:r>
            <a:r>
              <a:rPr lang="en-PH" sz="2400" b="1" dirty="0">
                <a:solidFill>
                  <a:srgbClr val="7030A0"/>
                </a:solidFill>
              </a:rPr>
              <a:t>space in memory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You should use these resources wisely, and algorithms that are efficient in terms of </a:t>
            </a:r>
            <a:r>
              <a:rPr lang="en-PH" sz="2400" b="1" dirty="0">
                <a:solidFill>
                  <a:srgbClr val="0070C0"/>
                </a:solidFill>
              </a:rPr>
              <a:t>time or space </a:t>
            </a:r>
            <a:r>
              <a:rPr lang="en-PH" sz="2400" dirty="0"/>
              <a:t>will help you do so. </a:t>
            </a:r>
          </a:p>
        </p:txBody>
      </p:sp>
      <p:pic>
        <p:nvPicPr>
          <p:cNvPr id="5" name="Picture 4" descr="A gauge with a red green yellow and black arrow&#10;&#10;Description automatically generated">
            <a:extLst>
              <a:ext uri="{FF2B5EF4-FFF2-40B4-BE49-F238E27FC236}">
                <a16:creationId xmlns:a16="http://schemas.microsoft.com/office/drawing/2014/main" id="{5B362298-FAFC-5A4B-9D9B-EDA14D0463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55"/>
          <a:stretch/>
        </p:blipFill>
        <p:spPr>
          <a:xfrm>
            <a:off x="8189441" y="2486757"/>
            <a:ext cx="3547287" cy="176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16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2637920" y="3948922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A</a:t>
            </a:r>
          </a:p>
        </p:txBody>
      </p:sp>
      <p:pic>
        <p:nvPicPr>
          <p:cNvPr id="6" name="Picture 5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3B589104-E456-2C28-F72E-4A7F6DE8B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20" y="2499750"/>
            <a:ext cx="1504665" cy="136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BEC42-F70C-FD9C-72F0-5691BBE4FCC4}"/>
              </a:ext>
            </a:extLst>
          </p:cNvPr>
          <p:cNvSpPr txBox="1"/>
          <p:nvPr/>
        </p:nvSpPr>
        <p:spPr>
          <a:xfrm>
            <a:off x="8232443" y="3864150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B</a:t>
            </a:r>
          </a:p>
        </p:txBody>
      </p:sp>
      <p:pic>
        <p:nvPicPr>
          <p:cNvPr id="11" name="Picture 10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0FBAFA1E-0925-C39C-2459-330D31C73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12" y="2499750"/>
            <a:ext cx="1504665" cy="136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A330B1-EE58-5CD1-C717-3A08BBCC2BC8}"/>
              </a:ext>
            </a:extLst>
          </p:cNvPr>
          <p:cNvSpPr txBox="1"/>
          <p:nvPr/>
        </p:nvSpPr>
        <p:spPr>
          <a:xfrm>
            <a:off x="1292469" y="4580650"/>
            <a:ext cx="4472457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billion instructions per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1BE02-E83F-4092-69AB-CDDAAE870E62}"/>
              </a:ext>
            </a:extLst>
          </p:cNvPr>
          <p:cNvSpPr txBox="1"/>
          <p:nvPr/>
        </p:nvSpPr>
        <p:spPr>
          <a:xfrm>
            <a:off x="6889046" y="4580650"/>
            <a:ext cx="4558539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million instructions per 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7C0DF-8C81-9F94-8883-3734B590FB56}"/>
              </a:ext>
            </a:extLst>
          </p:cNvPr>
          <p:cNvSpPr txBox="1"/>
          <p:nvPr/>
        </p:nvSpPr>
        <p:spPr>
          <a:xfrm>
            <a:off x="1292469" y="5123904"/>
            <a:ext cx="3332285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1 used insertion sort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DFE75E-EE32-7680-A6B1-A88594FD5D59}"/>
              </a:ext>
            </a:extLst>
          </p:cNvPr>
          <p:cNvSpPr txBox="1"/>
          <p:nvPr/>
        </p:nvSpPr>
        <p:spPr>
          <a:xfrm>
            <a:off x="6889046" y="5123904"/>
            <a:ext cx="3086201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2 used merge sort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AFB10-1332-D257-6336-BB3F6DBA4B40}"/>
              </a:ext>
            </a:extLst>
          </p:cNvPr>
          <p:cNvSpPr txBox="1"/>
          <p:nvPr/>
        </p:nvSpPr>
        <p:spPr>
          <a:xfrm>
            <a:off x="720970" y="1469312"/>
            <a:ext cx="10726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Example scenario</a:t>
            </a:r>
            <a:r>
              <a:rPr lang="en-PH" sz="2400" dirty="0"/>
              <a:t>: Suppose that </a:t>
            </a:r>
            <a:r>
              <a:rPr lang="en-PH" sz="2400" b="1" dirty="0">
                <a:solidFill>
                  <a:srgbClr val="0070C0"/>
                </a:solidFill>
              </a:rPr>
              <a:t>two</a:t>
            </a:r>
            <a:r>
              <a:rPr lang="en-PH" sz="2400" dirty="0"/>
              <a:t> programmers must </a:t>
            </a:r>
            <a:r>
              <a:rPr lang="en-PH" sz="2400" b="1" dirty="0">
                <a:solidFill>
                  <a:srgbClr val="0070C0"/>
                </a:solidFill>
              </a:rPr>
              <a:t>sort an array of</a:t>
            </a:r>
            <a:r>
              <a:rPr lang="en-PH" sz="2400" dirty="0"/>
              <a:t> </a:t>
            </a:r>
            <a:r>
              <a:rPr lang="en-PH" sz="2400" b="1" dirty="0">
                <a:solidFill>
                  <a:srgbClr val="0070C0"/>
                </a:solidFill>
              </a:rPr>
              <a:t>10 million numbers</a:t>
            </a:r>
            <a:r>
              <a:rPr lang="en-PH" sz="2400" dirty="0"/>
              <a:t> using two different computers A and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/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blipFill>
                <a:blip r:embed="rId5"/>
                <a:stretch>
                  <a:fillRect l="-1020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/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blipFill>
                <a:blip r:embed="rId6"/>
                <a:stretch>
                  <a:fillRect l="-571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6CDE19-5E90-3047-AF05-B52BD33878D0}"/>
              </a:ext>
            </a:extLst>
          </p:cNvPr>
          <p:cNvGrpSpPr/>
          <p:nvPr/>
        </p:nvGrpSpPr>
        <p:grpSpPr>
          <a:xfrm>
            <a:off x="2223546" y="2063316"/>
            <a:ext cx="3059723" cy="2514824"/>
            <a:chOff x="509954" y="1780381"/>
            <a:chExt cx="3059723" cy="25148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CD5FB-4111-B32D-E604-FC9FC8F9FFBF}"/>
                </a:ext>
              </a:extLst>
            </p:cNvPr>
            <p:cNvSpPr txBox="1"/>
            <p:nvPr/>
          </p:nvSpPr>
          <p:spPr>
            <a:xfrm>
              <a:off x="1289268" y="2815829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A</a:t>
              </a:r>
            </a:p>
          </p:txBody>
        </p:sp>
        <p:pic>
          <p:nvPicPr>
            <p:cNvPr id="19" name="Picture 18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E07666E6-4A09-2E54-FCAA-5E7F8725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473" y="1780381"/>
              <a:ext cx="871533" cy="9748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C41217-202E-394E-BD58-A5EF1C3BC6C3}"/>
                </a:ext>
              </a:extLst>
            </p:cNvPr>
            <p:cNvSpPr txBox="1"/>
            <p:nvPr/>
          </p:nvSpPr>
          <p:spPr>
            <a:xfrm>
              <a:off x="509954" y="3267204"/>
              <a:ext cx="3059723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billion instructions per second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CF511-498B-4762-90A7-832E5087221F}"/>
                </a:ext>
              </a:extLst>
            </p:cNvPr>
            <p:cNvSpPr txBox="1"/>
            <p:nvPr/>
          </p:nvSpPr>
          <p:spPr>
            <a:xfrm>
              <a:off x="509955" y="3655365"/>
              <a:ext cx="2268414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1 used insertion sort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/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PH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PH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53A943-58F7-1242-59B9-B0B5A8B97475}"/>
              </a:ext>
            </a:extLst>
          </p:cNvPr>
          <p:cNvGrpSpPr/>
          <p:nvPr/>
        </p:nvGrpSpPr>
        <p:grpSpPr>
          <a:xfrm>
            <a:off x="7544024" y="2063316"/>
            <a:ext cx="3123976" cy="2514824"/>
            <a:chOff x="3751609" y="1780381"/>
            <a:chExt cx="3123976" cy="25148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6FC87B-72BB-9C8F-E56A-0FF81A2BD92C}"/>
                </a:ext>
              </a:extLst>
            </p:cNvPr>
            <p:cNvSpPr txBox="1"/>
            <p:nvPr/>
          </p:nvSpPr>
          <p:spPr>
            <a:xfrm>
              <a:off x="4529732" y="2755258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B</a:t>
              </a:r>
            </a:p>
          </p:txBody>
        </p:sp>
        <p:pic>
          <p:nvPicPr>
            <p:cNvPr id="21" name="Picture 20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F08AD607-6A31-79ED-22D2-D7D73310B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699" y="1780381"/>
              <a:ext cx="871533" cy="97487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A7A926-73A0-FA52-EBB0-7A51826230F2}"/>
                </a:ext>
              </a:extLst>
            </p:cNvPr>
            <p:cNvSpPr txBox="1"/>
            <p:nvPr/>
          </p:nvSpPr>
          <p:spPr>
            <a:xfrm>
              <a:off x="3751609" y="3267204"/>
              <a:ext cx="3123976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million instructions per second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D4EDDD-AA97-051E-A4E6-17994A2C9C22}"/>
                </a:ext>
              </a:extLst>
            </p:cNvPr>
            <p:cNvSpPr txBox="1"/>
            <p:nvPr/>
          </p:nvSpPr>
          <p:spPr>
            <a:xfrm>
              <a:off x="3751609" y="3655365"/>
              <a:ext cx="2165614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2 used merge sort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/>
                <p:nvPr/>
              </p:nvSpPr>
              <p:spPr>
                <a:xfrm>
                  <a:off x="3751609" y="4018206"/>
                  <a:ext cx="2963109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PH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PH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a14:m>
                  <a:endParaRPr lang="en-PH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609" y="4018206"/>
                  <a:ext cx="2963109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/>
              <p:nvPr/>
            </p:nvSpPr>
            <p:spPr>
              <a:xfrm>
                <a:off x="945989" y="5011437"/>
                <a:ext cx="5117684" cy="694806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=20,000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89" y="5011437"/>
                <a:ext cx="5117684" cy="694806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/>
              <p:nvPr/>
            </p:nvSpPr>
            <p:spPr>
              <a:xfrm>
                <a:off x="6638681" y="5032031"/>
                <a:ext cx="4934662" cy="970202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</a:rPr>
                            <m:t>50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P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PH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=1163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681" y="5032031"/>
                <a:ext cx="4934662" cy="970202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34AE337-50EF-2AA4-F492-602BB103576A}"/>
              </a:ext>
            </a:extLst>
          </p:cNvPr>
          <p:cNvSpPr txBox="1"/>
          <p:nvPr/>
        </p:nvSpPr>
        <p:spPr>
          <a:xfrm>
            <a:off x="906544" y="1508027"/>
            <a:ext cx="1037891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b="1" dirty="0"/>
              <a:t>Example scenario</a:t>
            </a:r>
            <a:r>
              <a:rPr lang="en-PH" sz="1500" dirty="0"/>
              <a:t>: Suppose that </a:t>
            </a:r>
            <a:r>
              <a:rPr lang="en-PH" sz="1500" b="1" dirty="0">
                <a:solidFill>
                  <a:srgbClr val="0070C0"/>
                </a:solidFill>
              </a:rPr>
              <a:t>two</a:t>
            </a:r>
            <a:r>
              <a:rPr lang="en-PH" sz="1500" dirty="0"/>
              <a:t> programmers must </a:t>
            </a:r>
            <a:r>
              <a:rPr lang="en-PH" sz="1500" b="1" dirty="0">
                <a:solidFill>
                  <a:srgbClr val="0070C0"/>
                </a:solidFill>
              </a:rPr>
              <a:t>sort an array of</a:t>
            </a:r>
            <a:r>
              <a:rPr lang="en-PH" sz="1500" dirty="0"/>
              <a:t> </a:t>
            </a:r>
            <a:r>
              <a:rPr lang="en-PH" sz="1500" b="1" dirty="0">
                <a:solidFill>
                  <a:srgbClr val="0070C0"/>
                </a:solidFill>
              </a:rPr>
              <a:t>10 million numbers</a:t>
            </a:r>
            <a:r>
              <a:rPr lang="en-PH" sz="1500" dirty="0"/>
              <a:t> using two different computers A and B</a:t>
            </a:r>
          </a:p>
        </p:txBody>
      </p:sp>
    </p:spTree>
    <p:extLst>
      <p:ext uri="{BB962C8B-B14F-4D97-AF65-F5344CB8AC3E}">
        <p14:creationId xmlns:p14="http://schemas.microsoft.com/office/powerpoint/2010/main" val="94785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53892" y="1215609"/>
            <a:ext cx="104641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00B050"/>
                </a:solidFill>
              </a:rPr>
              <a:t>Analyzing an algorithm </a:t>
            </a:r>
            <a:r>
              <a:rPr lang="en-PH" sz="2400" dirty="0"/>
              <a:t>has come to mean </a:t>
            </a:r>
            <a:r>
              <a:rPr lang="en-PH" sz="2400" b="1" dirty="0">
                <a:solidFill>
                  <a:srgbClr val="0070C0"/>
                </a:solidFill>
              </a:rPr>
              <a:t>predicting the resources that the algorithm requires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Occasionally, resources such as memory, communication bandwidth, or computer hardware are of primary concern, but most often it is </a:t>
            </a:r>
            <a:r>
              <a:rPr lang="en-PH" sz="2400" b="1" dirty="0">
                <a:solidFill>
                  <a:srgbClr val="00B050"/>
                </a:solidFill>
              </a:rPr>
              <a:t>computational time </a:t>
            </a:r>
            <a:r>
              <a:rPr lang="en-PH" sz="2400" dirty="0"/>
              <a:t>that we want to measure </a:t>
            </a:r>
          </a:p>
        </p:txBody>
      </p:sp>
    </p:spTree>
    <p:extLst>
      <p:ext uri="{BB962C8B-B14F-4D97-AF65-F5344CB8AC3E}">
        <p14:creationId xmlns:p14="http://schemas.microsoft.com/office/powerpoint/2010/main" val="39729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90620" y="1215609"/>
            <a:ext cx="11210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effectLst/>
                <a:latin typeface="Times"/>
              </a:rPr>
              <a:t>In</a:t>
            </a:r>
            <a:r>
              <a:rPr lang="en-PH" sz="2400" dirty="0"/>
              <a:t> general, the time taken by an algorithm grows with the size of the input, so it is traditional to describe the </a:t>
            </a:r>
            <a:r>
              <a:rPr lang="en-PH" sz="2400" b="1" dirty="0">
                <a:solidFill>
                  <a:srgbClr val="0070C0"/>
                </a:solidFill>
              </a:rPr>
              <a:t>running time</a:t>
            </a:r>
            <a:r>
              <a:rPr lang="en-PH" sz="2400" dirty="0"/>
              <a:t> of a program as a function of the </a:t>
            </a:r>
            <a:r>
              <a:rPr lang="en-PH" sz="2400" b="1" dirty="0">
                <a:solidFill>
                  <a:srgbClr val="0070C0"/>
                </a:solidFill>
              </a:rPr>
              <a:t>size of its input</a:t>
            </a:r>
            <a:r>
              <a:rPr lang="en-PH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7433508" y="5460224"/>
            <a:ext cx="2252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b="1" dirty="0"/>
              <a:t>Running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5E3F9-D86A-6E53-5782-060220D9502D}"/>
              </a:ext>
            </a:extLst>
          </p:cNvPr>
          <p:cNvSpPr txBox="1"/>
          <p:nvPr/>
        </p:nvSpPr>
        <p:spPr>
          <a:xfrm>
            <a:off x="2137833" y="5411558"/>
            <a:ext cx="2116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b="1" dirty="0"/>
              <a:t>Input Size </a:t>
            </a:r>
          </a:p>
        </p:txBody>
      </p:sp>
      <p:pic>
        <p:nvPicPr>
          <p:cNvPr id="6" name="Picture 5" descr="A clock with arms and legs running&#10;&#10;Description automatically generated">
            <a:extLst>
              <a:ext uri="{FF2B5EF4-FFF2-40B4-BE49-F238E27FC236}">
                <a16:creationId xmlns:a16="http://schemas.microsoft.com/office/drawing/2014/main" id="{12A8E2AE-DAC4-B0FB-A7D9-C355B73AF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38" y="3036426"/>
            <a:ext cx="1855721" cy="2423798"/>
          </a:xfrm>
          <a:prstGeom prst="rect">
            <a:avLst/>
          </a:prstGeom>
        </p:spPr>
      </p:pic>
      <p:pic>
        <p:nvPicPr>
          <p:cNvPr id="9" name="Picture 8" descr="A black shirt with white text&#10;&#10;Description automatically generated">
            <a:extLst>
              <a:ext uri="{FF2B5EF4-FFF2-40B4-BE49-F238E27FC236}">
                <a16:creationId xmlns:a16="http://schemas.microsoft.com/office/drawing/2014/main" id="{7EAC26B0-8565-4F02-56FB-B82B63F0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4" y="2566468"/>
            <a:ext cx="3297605" cy="2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4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Input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482151" y="1469678"/>
            <a:ext cx="91952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best notion for input size depends on the problem being studied.</a:t>
            </a:r>
          </a:p>
          <a:p>
            <a:endParaRPr lang="en-PH" sz="2400" dirty="0"/>
          </a:p>
          <a:p>
            <a:r>
              <a:rPr lang="en-PH" sz="2400" dirty="0"/>
              <a:t>The most natural measure is the number of items/elements in the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345B4-F5CB-27DF-FBE1-D01A57DE9560}"/>
                  </a:ext>
                </a:extLst>
              </p:cNvPr>
              <p:cNvSpPr txBox="1"/>
              <p:nvPr/>
            </p:nvSpPr>
            <p:spPr>
              <a:xfrm>
                <a:off x="1708026" y="3899433"/>
                <a:ext cx="2954866" cy="553998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 {1,2,3,4,5}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345B4-F5CB-27DF-FBE1-D01A57DE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26" y="3899433"/>
                <a:ext cx="2954866" cy="5539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F577A3D-E6A8-DF47-79FF-FB39447D572E}"/>
              </a:ext>
            </a:extLst>
          </p:cNvPr>
          <p:cNvSpPr/>
          <p:nvPr/>
        </p:nvSpPr>
        <p:spPr>
          <a:xfrm>
            <a:off x="7551488" y="326304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B41F6E-46F9-6355-BF44-6B8CB13CC857}"/>
              </a:ext>
            </a:extLst>
          </p:cNvPr>
          <p:cNvSpPr/>
          <p:nvPr/>
        </p:nvSpPr>
        <p:spPr>
          <a:xfrm>
            <a:off x="9677399" y="3262032"/>
            <a:ext cx="914400" cy="9144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6275B-80A0-9958-39D1-20CBF95B43F6}"/>
              </a:ext>
            </a:extLst>
          </p:cNvPr>
          <p:cNvSpPr/>
          <p:nvPr/>
        </p:nvSpPr>
        <p:spPr>
          <a:xfrm>
            <a:off x="8666754" y="4601593"/>
            <a:ext cx="914400" cy="9144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616E5A-A60B-9138-2F07-E124FC5B93A0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8465888" y="3719232"/>
            <a:ext cx="1211511" cy="10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7C51F68-9818-14A3-7AFA-08F708252A79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8331977" y="4043533"/>
            <a:ext cx="468688" cy="691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822A4D-9628-AF32-419A-6EF38C4BFA7A}"/>
              </a:ext>
            </a:extLst>
          </p:cNvPr>
          <p:cNvCxnSpPr>
            <a:cxnSpLocks/>
            <a:stCxn id="24" idx="3"/>
            <a:endCxn id="25" idx="7"/>
          </p:cNvCxnSpPr>
          <p:nvPr/>
        </p:nvCxnSpPr>
        <p:spPr>
          <a:xfrm flipH="1">
            <a:off x="9447243" y="4042521"/>
            <a:ext cx="364067" cy="6929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FEDA08-3982-163E-2C51-55C26229C3F3}"/>
              </a:ext>
            </a:extLst>
          </p:cNvPr>
          <p:cNvSpPr txBox="1"/>
          <p:nvPr/>
        </p:nvSpPr>
        <p:spPr>
          <a:xfrm>
            <a:off x="10287873" y="4756388"/>
            <a:ext cx="1167527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size is </a:t>
            </a:r>
            <a:r>
              <a:rPr lang="en-PH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68790E-2DF1-7B9D-ED35-1EAB2BDA0664}"/>
              </a:ext>
            </a:extLst>
          </p:cNvPr>
          <p:cNvSpPr txBox="1"/>
          <p:nvPr/>
        </p:nvSpPr>
        <p:spPr>
          <a:xfrm>
            <a:off x="2583206" y="4756388"/>
            <a:ext cx="1167527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size is </a:t>
            </a:r>
            <a:r>
              <a:rPr lang="en-PH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397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4" grpId="0" animBg="1"/>
      <p:bldP spid="25" grpId="0" animBg="1"/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Running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482152" y="1469678"/>
            <a:ext cx="10854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</a:t>
            </a:r>
            <a:r>
              <a:rPr lang="en-PH" sz="2400" b="1" dirty="0"/>
              <a:t>running time</a:t>
            </a:r>
            <a:r>
              <a:rPr lang="en-PH" sz="2400" dirty="0"/>
              <a:t> of an algorithm on a particular input is the </a:t>
            </a:r>
            <a:r>
              <a:rPr lang="en-PH" sz="2400" b="1" dirty="0">
                <a:solidFill>
                  <a:srgbClr val="0070C0"/>
                </a:solidFill>
              </a:rPr>
              <a:t>number of operations or steps executed</a:t>
            </a:r>
            <a:r>
              <a:rPr lang="en-PH" sz="24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3B2D821-6134-EFBD-8C7B-1C5FE84F2E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882678"/>
                  </p:ext>
                </p:extLst>
              </p:nvPr>
            </p:nvGraphicFramePr>
            <p:xfrm>
              <a:off x="1419696" y="3429000"/>
              <a:ext cx="9352608" cy="1371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117536">
                      <a:extLst>
                        <a:ext uri="{9D8B030D-6E8A-4147-A177-3AD203B41FA5}">
                          <a16:colId xmlns:a16="http://schemas.microsoft.com/office/drawing/2014/main" val="2067719235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4236366272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335123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Merge Sort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67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Running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GB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PH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PH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467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=100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∗</m:t>
                                </m:r>
                                <m:func>
                                  <m:func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PH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PH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func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=33.22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589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3B2D821-6134-EFBD-8C7B-1C5FE84F2E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882678"/>
                  </p:ext>
                </p:extLst>
              </p:nvPr>
            </p:nvGraphicFramePr>
            <p:xfrm>
              <a:off x="1419696" y="3429000"/>
              <a:ext cx="9352608" cy="1371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117536">
                      <a:extLst>
                        <a:ext uri="{9D8B030D-6E8A-4147-A177-3AD203B41FA5}">
                          <a16:colId xmlns:a16="http://schemas.microsoft.com/office/drawing/2014/main" val="2067719235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4236366272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33512382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Merge Sort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6730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Running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13889" r="-10040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889" r="-407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74674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13889" r="-10040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13889" r="-407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5894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CC0190-0032-3153-1F16-25DE51282479}"/>
                  </a:ext>
                </a:extLst>
              </p:cNvPr>
              <p:cNvSpPr txBox="1"/>
              <p:nvPr/>
            </p:nvSpPr>
            <p:spPr>
              <a:xfrm>
                <a:off x="1419695" y="2739313"/>
                <a:ext cx="2816403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sz="2400" dirty="0">
                    <a:solidFill>
                      <a:schemeClr val="tx1"/>
                    </a:solidFill>
                  </a:rPr>
                  <a:t>Let input size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 = 10 </a:t>
                </a:r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CC0190-0032-3153-1F16-25DE51282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695" y="2739313"/>
                <a:ext cx="2816403" cy="461665"/>
              </a:xfrm>
              <a:prstGeom prst="rect">
                <a:avLst/>
              </a:prstGeom>
              <a:blipFill>
                <a:blip r:embed="rId5"/>
                <a:stretch>
                  <a:fillRect l="-2655" t="-5000" b="-25000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6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8" y="521394"/>
            <a:ext cx="117348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Best Case, Worst Case and Average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668641" y="1591625"/>
            <a:ext cx="108547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</a:t>
            </a:r>
            <a:r>
              <a:rPr lang="en-PH" sz="2400" b="1" dirty="0">
                <a:solidFill>
                  <a:srgbClr val="00B050"/>
                </a:solidFill>
              </a:rPr>
              <a:t>Best Case</a:t>
            </a:r>
            <a:r>
              <a:rPr lang="en-PH" sz="2400" dirty="0"/>
              <a:t>, </a:t>
            </a:r>
            <a:r>
              <a:rPr lang="en-PH" sz="2400" b="1" dirty="0">
                <a:solidFill>
                  <a:srgbClr val="FF0000"/>
                </a:solidFill>
              </a:rPr>
              <a:t>Worst Case</a:t>
            </a:r>
            <a:r>
              <a:rPr lang="en-PH" sz="2400" dirty="0"/>
              <a:t> and </a:t>
            </a:r>
            <a:r>
              <a:rPr lang="en-PH" sz="2400" b="1" dirty="0">
                <a:solidFill>
                  <a:srgbClr val="FFC000"/>
                </a:solidFill>
              </a:rPr>
              <a:t>Average Case</a:t>
            </a:r>
            <a:r>
              <a:rPr lang="en-PH" sz="2400" dirty="0"/>
              <a:t> of a given algorithm express what the resource usage is at least, at most and on average, respectively.</a:t>
            </a:r>
          </a:p>
          <a:p>
            <a:endParaRPr lang="en-PH" sz="2400" dirty="0"/>
          </a:p>
          <a:p>
            <a:r>
              <a:rPr lang="en-PH" sz="2400" dirty="0"/>
              <a:t>Usually, the resource being considered is </a:t>
            </a:r>
            <a:r>
              <a:rPr lang="en-PH" sz="2400" b="1" dirty="0">
                <a:solidFill>
                  <a:srgbClr val="0070C0"/>
                </a:solidFill>
              </a:rPr>
              <a:t>running time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36155"/>
              </p:ext>
            </p:extLst>
          </p:nvPr>
        </p:nvGraphicFramePr>
        <p:xfrm>
          <a:off x="2031998" y="4091613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394882-BDB7-46C1-8E62-946C60C08327}"/>
              </a:ext>
            </a:extLst>
          </p:cNvPr>
          <p:cNvSpPr txBox="1"/>
          <p:nvPr/>
        </p:nvSpPr>
        <p:spPr>
          <a:xfrm>
            <a:off x="1092198" y="4752013"/>
            <a:ext cx="1000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Let us use Linear Search using the array of numbers above to compare all cases.</a:t>
            </a:r>
            <a:endParaRPr lang="en-PH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9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548606-3A08-818D-193A-0989AB89DFFD}"/>
              </a:ext>
            </a:extLst>
          </p:cNvPr>
          <p:cNvSpPr txBox="1">
            <a:spLocks/>
          </p:cNvSpPr>
          <p:nvPr/>
        </p:nvSpPr>
        <p:spPr>
          <a:xfrm>
            <a:off x="459205" y="1207063"/>
            <a:ext cx="11273589" cy="4435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What is an Algorithm?</a:t>
            </a:r>
          </a:p>
          <a:p>
            <a:pPr algn="l"/>
            <a:endParaRPr lang="en-US" sz="24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Problems solved by Algorithms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Algorithms and Hardware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Efficiency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Analyzing Algorithms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Best Case, Worst Case and Average Case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Order of Growth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D03D267-B89D-A90E-028C-7F67D3C7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88604"/>
            <a:ext cx="9144000" cy="718459"/>
          </a:xfrm>
        </p:spPr>
        <p:txBody>
          <a:bodyPr>
            <a:normAutofit fontScale="90000"/>
          </a:bodyPr>
          <a:lstStyle/>
          <a:p>
            <a:pPr algn="l"/>
            <a:r>
              <a:rPr lang="en-PH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4649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Best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/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The best case of an </a:t>
                </a:r>
                <a:r>
                  <a:rPr lang="en-PH" sz="2400" dirty="0">
                    <a:solidFill>
                      <a:srgbClr val="202122"/>
                    </a:solidFill>
                  </a:rPr>
                  <a:t>algorithm </a:t>
                </a:r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is the function which performs the minimum number of steps on input data of </a:t>
                </a:r>
                <a14:m>
                  <m:oMath xmlns:m="http://schemas.openxmlformats.org/officeDocument/2006/math">
                    <m:r>
                      <a:rPr lang="en-GB" sz="24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 elements.</a:t>
                </a:r>
                <a:endParaRPr lang="en-PH" sz="2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blipFill>
                <a:blip r:embed="rId4"/>
                <a:stretch>
                  <a:fillRect l="-818" t="-6061" r="-81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42875"/>
              </p:ext>
            </p:extLst>
          </p:nvPr>
        </p:nvGraphicFramePr>
        <p:xfrm>
          <a:off x="2032000" y="3053629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00908" y="3893512"/>
            <a:ext cx="10922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best case for linear search is when we are searching for the element that is 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present at the 1st index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4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Worst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668641" y="1591625"/>
            <a:ext cx="108547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worst case running time of an algorithm provides a guarantee that the algorithm will never take any longer. We need not make some educated guess about the running time and hope that it never gets much worse.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10400"/>
              </p:ext>
            </p:extLst>
          </p:nvPr>
        </p:nvGraphicFramePr>
        <p:xfrm>
          <a:off x="2031998" y="342690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34774" y="4435378"/>
            <a:ext cx="10922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worst case for linear search is when we are searching for the element that is 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present at the last index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Average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/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The average case running time of an algorithm </a:t>
                </a:r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is the function which performs an average number of steps on input data of </a:t>
                </a:r>
                <a14:m>
                  <m:oMath xmlns:m="http://schemas.openxmlformats.org/officeDocument/2006/math">
                    <m:r>
                      <a:rPr lang="en-GB" sz="24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 elements.</a:t>
                </a:r>
                <a:endParaRPr lang="en-P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blipFill>
                <a:blip r:embed="rId4"/>
                <a:stretch>
                  <a:fillRect l="-818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07025"/>
              </p:ext>
            </p:extLst>
          </p:nvPr>
        </p:nvGraphicFramePr>
        <p:xfrm>
          <a:off x="2031998" y="342690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68641" y="4502911"/>
            <a:ext cx="664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average case for linear search </a:t>
            </a:r>
            <a:r>
              <a:rPr lang="en-PH" sz="2400" dirty="0">
                <a:solidFill>
                  <a:srgbClr val="202122"/>
                </a:solidFill>
              </a:rPr>
              <a:t>can be</a:t>
            </a:r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 defined as</a:t>
            </a:r>
            <a:endParaRPr lang="en-PH" sz="21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32ACB-1D4C-0E3D-6504-6CA674C93E3C}"/>
                  </a:ext>
                </a:extLst>
              </p:cNvPr>
              <p:cNvSpPr txBox="1"/>
              <p:nvPr/>
            </p:nvSpPr>
            <p:spPr>
              <a:xfrm>
                <a:off x="7354305" y="4400320"/>
                <a:ext cx="280569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𝑐𝑎𝑠𝑒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𝑐𝑎𝑠𝑒𝑠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32ACB-1D4C-0E3D-6504-6CA674C93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05" y="4400320"/>
                <a:ext cx="2805693" cy="666849"/>
              </a:xfrm>
              <a:prstGeom prst="rect">
                <a:avLst/>
              </a:prstGeom>
              <a:blipFill>
                <a:blip r:embed="rId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1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Order of Growth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25B48-36B1-CEC9-2C66-3D967EB2B237}"/>
              </a:ext>
            </a:extLst>
          </p:cNvPr>
          <p:cNvSpPr txBox="1"/>
          <p:nvPr/>
        </p:nvSpPr>
        <p:spPr>
          <a:xfrm>
            <a:off x="970383" y="1485668"/>
            <a:ext cx="10645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</a:t>
            </a:r>
            <a:r>
              <a:rPr lang="en-PH" sz="2400" b="1" dirty="0">
                <a:solidFill>
                  <a:srgbClr val="00B050"/>
                </a:solidFill>
              </a:rPr>
              <a:t> order of growth</a:t>
            </a:r>
            <a:r>
              <a:rPr lang="en-PH" sz="2400" dirty="0"/>
              <a:t> of an algorithm is an approximation of the time required to run a computer program as the input size increases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6C5B2A-709F-2EB0-6A2B-243F10FA5C17}"/>
                  </a:ext>
                </a:extLst>
              </p:cNvPr>
              <p:cNvSpPr txBox="1"/>
              <p:nvPr/>
            </p:nvSpPr>
            <p:spPr>
              <a:xfrm>
                <a:off x="1062565" y="3621206"/>
                <a:ext cx="10066867" cy="404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…&lt;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 …&lt;</m:t>
                      </m:r>
                      <m:sSup>
                        <m:sSupPr>
                          <m:ctrlPr>
                            <a:rPr lang="en-GB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6C5B2A-709F-2EB0-6A2B-243F10FA5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65" y="3621206"/>
                <a:ext cx="10066867" cy="404598"/>
              </a:xfrm>
              <a:prstGeom prst="rect">
                <a:avLst/>
              </a:prstGeom>
              <a:blipFill>
                <a:blip r:embed="rId4"/>
                <a:stretch>
                  <a:fillRect t="-6250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72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Order of Growth</a:t>
            </a:r>
          </a:p>
        </p:txBody>
      </p:sp>
      <p:pic>
        <p:nvPicPr>
          <p:cNvPr id="9" name="Picture 8" descr="A table of numbers and a few seconds&#10;&#10;Description automatically generated">
            <a:extLst>
              <a:ext uri="{FF2B5EF4-FFF2-40B4-BE49-F238E27FC236}">
                <a16:creationId xmlns:a16="http://schemas.microsoft.com/office/drawing/2014/main" id="{C020D922-3978-4198-A309-2528A1BD0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89" y="1483014"/>
            <a:ext cx="5468593" cy="4890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3732BF-739B-582B-C3A6-98E80E8A26CD}"/>
              </a:ext>
            </a:extLst>
          </p:cNvPr>
          <p:cNvSpPr txBox="1"/>
          <p:nvPr/>
        </p:nvSpPr>
        <p:spPr>
          <a:xfrm>
            <a:off x="970383" y="3130702"/>
            <a:ext cx="40842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Given algorithms of various orders, operations to perform a given task on n items, the table shows how long it would take to process </a:t>
            </a:r>
            <a:r>
              <a:rPr lang="en-PH" sz="2400" b="1" dirty="0"/>
              <a:t>10</a:t>
            </a:r>
            <a:r>
              <a:rPr lang="en-PH" sz="2400" dirty="0"/>
              <a:t>, </a:t>
            </a:r>
            <a:r>
              <a:rPr lang="en-PH" sz="2400" b="1" dirty="0"/>
              <a:t>50</a:t>
            </a:r>
            <a:r>
              <a:rPr lang="en-PH" sz="2400" dirty="0"/>
              <a:t>, </a:t>
            </a:r>
            <a:r>
              <a:rPr lang="en-PH" sz="2400" b="1" dirty="0"/>
              <a:t>100</a:t>
            </a:r>
            <a:r>
              <a:rPr lang="en-PH" sz="2400" dirty="0"/>
              <a:t> and </a:t>
            </a:r>
            <a:r>
              <a:rPr lang="en-PH" sz="2400" b="1" dirty="0"/>
              <a:t>1,000 </a:t>
            </a:r>
            <a:r>
              <a:rPr lang="en-PH" sz="2400" dirty="0"/>
              <a:t>items 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74D6-66C4-9B26-5EB8-FFB082630323}"/>
              </a:ext>
            </a:extLst>
          </p:cNvPr>
          <p:cNvSpPr txBox="1"/>
          <p:nvPr/>
        </p:nvSpPr>
        <p:spPr>
          <a:xfrm>
            <a:off x="970383" y="1483014"/>
            <a:ext cx="4084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Let’s assume that your computer can perform </a:t>
            </a:r>
            <a:r>
              <a:rPr lang="en-PH" sz="2400" b="1" dirty="0">
                <a:solidFill>
                  <a:srgbClr val="0070C0"/>
                </a:solidFill>
              </a:rPr>
              <a:t>10,000 operations per second</a:t>
            </a:r>
            <a:r>
              <a:rPr lang="en-PH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122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thumb/7/7e/Comparison_computational_complexity.svg/800px-Comparison_computational_complexity.svg.png">
            <a:extLst>
              <a:ext uri="{FF2B5EF4-FFF2-40B4-BE49-F238E27FC236}">
                <a16:creationId xmlns:a16="http://schemas.microsoft.com/office/drawing/2014/main" id="{32A3C54A-7001-F365-AC6A-E6496F3E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51" y="334655"/>
            <a:ext cx="5146098" cy="514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CDFEA-A491-56EB-5BA4-EB472E1C8B0B}"/>
                  </a:ext>
                </a:extLst>
              </p:cNvPr>
              <p:cNvSpPr txBox="1"/>
              <p:nvPr/>
            </p:nvSpPr>
            <p:spPr>
              <a:xfrm>
                <a:off x="1320800" y="5699790"/>
                <a:ext cx="10066867" cy="404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…&lt;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 …&lt;</m:t>
                      </m:r>
                      <m:sSup>
                        <m:s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CDFEA-A491-56EB-5BA4-EB472E1C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5699790"/>
                <a:ext cx="10066867" cy="404598"/>
              </a:xfrm>
              <a:prstGeom prst="rect">
                <a:avLst/>
              </a:prstGeom>
              <a:blipFill>
                <a:blip r:embed="rId5"/>
                <a:stretch>
                  <a:fillRect t="-606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51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any well-defined </a:t>
            </a:r>
            <a:r>
              <a:rPr lang="en-PH" sz="2400" b="1" dirty="0">
                <a:solidFill>
                  <a:srgbClr val="0070C0"/>
                </a:solidFill>
              </a:rPr>
              <a:t>computational procedure </a:t>
            </a:r>
            <a:r>
              <a:rPr lang="en-PH" sz="2400" dirty="0"/>
              <a:t>that takes some value, or set of values, as input and produces some value, or set of values, as output. </a:t>
            </a:r>
          </a:p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thus a </a:t>
            </a:r>
            <a:r>
              <a:rPr lang="en-PH" sz="2400" b="1" dirty="0">
                <a:solidFill>
                  <a:srgbClr val="0070C0"/>
                </a:solidFill>
              </a:rPr>
              <a:t>sequence of computational steps </a:t>
            </a:r>
            <a:r>
              <a:rPr lang="en-PH" sz="2400" dirty="0"/>
              <a:t>that transform the input into the output.</a:t>
            </a:r>
          </a:p>
        </p:txBody>
      </p:sp>
    </p:spTree>
    <p:extLst>
      <p:ext uri="{BB962C8B-B14F-4D97-AF65-F5344CB8AC3E}">
        <p14:creationId xmlns:p14="http://schemas.microsoft.com/office/powerpoint/2010/main" val="306616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F244B-45B9-9345-EA76-DCA0E9F685A9}"/>
              </a:ext>
            </a:extLst>
          </p:cNvPr>
          <p:cNvGrpSpPr/>
          <p:nvPr/>
        </p:nvGrpSpPr>
        <p:grpSpPr>
          <a:xfrm>
            <a:off x="551988" y="1085483"/>
            <a:ext cx="11262940" cy="1937179"/>
            <a:chOff x="551988" y="1085483"/>
            <a:chExt cx="11262940" cy="19371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F01E5-9DD2-5DD7-64D3-82538770E359}"/>
                </a:ext>
              </a:extLst>
            </p:cNvPr>
            <p:cNvSpPr txBox="1"/>
            <p:nvPr/>
          </p:nvSpPr>
          <p:spPr>
            <a:xfrm>
              <a:off x="551988" y="1453002"/>
              <a:ext cx="1046412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algorithm is said to be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if, for every input instance, it halts with the </a:t>
              </a:r>
              <a:r>
                <a:rPr lang="en-PH" sz="2400" b="1" dirty="0">
                  <a:solidFill>
                    <a:srgbClr val="00B050"/>
                  </a:solidFill>
                </a:rPr>
                <a:t>correct output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We say that a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algorithm </a:t>
              </a:r>
              <a:r>
                <a:rPr lang="en-PH" sz="2400" b="1" dirty="0">
                  <a:solidFill>
                    <a:srgbClr val="0070C0"/>
                  </a:solidFill>
                </a:rPr>
                <a:t>solves the given computational problem</a:t>
              </a:r>
              <a:r>
                <a:rPr lang="en-PH" sz="2400" dirty="0"/>
                <a:t>. </a:t>
              </a:r>
            </a:p>
          </p:txBody>
        </p:sp>
        <p:pic>
          <p:nvPicPr>
            <p:cNvPr id="9" name="Graphic 8" descr="Checkbox Checked with solid fill">
              <a:extLst>
                <a:ext uri="{FF2B5EF4-FFF2-40B4-BE49-F238E27FC236}">
                  <a16:creationId xmlns:a16="http://schemas.microsoft.com/office/drawing/2014/main" id="{46E5B6B2-973A-6691-06CF-3B883897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35472" y="1085483"/>
              <a:ext cx="1379456" cy="137945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B9894A-592B-FA30-696E-CE2C12B13506}"/>
              </a:ext>
            </a:extLst>
          </p:cNvPr>
          <p:cNvGrpSpPr/>
          <p:nvPr/>
        </p:nvGrpSpPr>
        <p:grpSpPr>
          <a:xfrm>
            <a:off x="551988" y="3279654"/>
            <a:ext cx="11030412" cy="2097020"/>
            <a:chOff x="551988" y="3279654"/>
            <a:chExt cx="11030412" cy="20970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EB913-D207-8F71-F8EB-B0A1879B0847}"/>
                </a:ext>
              </a:extLst>
            </p:cNvPr>
            <p:cNvSpPr txBox="1"/>
            <p:nvPr/>
          </p:nvSpPr>
          <p:spPr>
            <a:xfrm>
              <a:off x="551988" y="3437682"/>
              <a:ext cx="1046412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 might not halt at all on some input instances, or it might halt with 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 answer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Contrary to what you might expect,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algorithms </a:t>
              </a:r>
              <a:r>
                <a:rPr lang="en-PH" sz="2400" b="1" dirty="0">
                  <a:solidFill>
                    <a:srgbClr val="0070C0"/>
                  </a:solidFill>
                </a:rPr>
                <a:t>can sometimes be useful</a:t>
              </a:r>
              <a:r>
                <a:rPr lang="en-PH" sz="2400" dirty="0"/>
                <a:t>, if we can control their error rate.</a:t>
              </a:r>
            </a:p>
          </p:txBody>
        </p:sp>
        <p:pic>
          <p:nvPicPr>
            <p:cNvPr id="12" name="Graphic 11" descr="Badge Cross with solid fill">
              <a:extLst>
                <a:ext uri="{FF2B5EF4-FFF2-40B4-BE49-F238E27FC236}">
                  <a16:creationId xmlns:a16="http://schemas.microsoft.com/office/drawing/2014/main" id="{E6261AEF-1D04-FD77-2E79-C0C6C57D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68000" y="32796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28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34403" y="1523340"/>
            <a:ext cx="52232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Internet enables people all around the world to quickly access and retrieve large amounts of information. </a:t>
            </a:r>
          </a:p>
          <a:p>
            <a:endParaRPr lang="en-PH" sz="2400" dirty="0"/>
          </a:p>
          <a:p>
            <a:r>
              <a:rPr lang="en-PH" sz="2400" dirty="0"/>
              <a:t>With the aid of clever algorithms, sites on the Internet can manage and manipulate this large volume of data.</a:t>
            </a:r>
          </a:p>
          <a:p>
            <a:endParaRPr lang="en-PH" sz="2400" dirty="0"/>
          </a:p>
          <a:p>
            <a:r>
              <a:rPr lang="en-PH" sz="2400" dirty="0"/>
              <a:t>Example include a </a:t>
            </a:r>
            <a:r>
              <a:rPr lang="en-PH" sz="2400" b="1" dirty="0">
                <a:solidFill>
                  <a:srgbClr val="0070C0"/>
                </a:solidFill>
              </a:rPr>
              <a:t>search engine</a:t>
            </a:r>
            <a:r>
              <a:rPr lang="en-PH" sz="2400" dirty="0"/>
              <a:t> to quickly find pages on which particular information resides.</a:t>
            </a:r>
          </a:p>
        </p:txBody>
      </p:sp>
      <p:pic>
        <p:nvPicPr>
          <p:cNvPr id="5" name="Picture 4" descr="A magnifying glass on a globe&#10;&#10;Description automatically generated">
            <a:extLst>
              <a:ext uri="{FF2B5EF4-FFF2-40B4-BE49-F238E27FC236}">
                <a16:creationId xmlns:a16="http://schemas.microsoft.com/office/drawing/2014/main" id="{DB94E1F4-46A0-7EE8-AD1B-9641AAB13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715142"/>
            <a:ext cx="32385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08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351507"/>
            <a:ext cx="55703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Electronic commerce enables goods and services to be negotiated and exchanged electronically, and it depends on the privacy of personal information such as credit card numbers, passwords, and bank statements.</a:t>
            </a:r>
          </a:p>
          <a:p>
            <a:endParaRPr lang="en-PH" sz="2400" dirty="0"/>
          </a:p>
          <a:p>
            <a:r>
              <a:rPr lang="en-PH" sz="2400" dirty="0"/>
              <a:t>The core technologies used in electronic commerce include public-key </a:t>
            </a:r>
            <a:r>
              <a:rPr lang="en-PH" sz="2400" b="1" dirty="0">
                <a:solidFill>
                  <a:srgbClr val="0070C0"/>
                </a:solidFill>
              </a:rPr>
              <a:t>cryptography</a:t>
            </a:r>
            <a:r>
              <a:rPr lang="en-PH" sz="2400" dirty="0"/>
              <a:t> and </a:t>
            </a:r>
            <a:r>
              <a:rPr lang="en-PH" sz="2400" b="1" dirty="0">
                <a:solidFill>
                  <a:srgbClr val="0070C0"/>
                </a:solidFill>
              </a:rPr>
              <a:t>digital signatures</a:t>
            </a:r>
            <a:r>
              <a:rPr lang="en-PH" sz="2400" dirty="0"/>
              <a:t>, which are based on numerical algorithms and number theory. </a:t>
            </a:r>
          </a:p>
        </p:txBody>
      </p:sp>
      <p:pic>
        <p:nvPicPr>
          <p:cNvPr id="5" name="Picture 4" descr="A blue lock with a keyhole&#10;&#10;Description automatically generated">
            <a:extLst>
              <a:ext uri="{FF2B5EF4-FFF2-40B4-BE49-F238E27FC236}">
                <a16:creationId xmlns:a16="http://schemas.microsoft.com/office/drawing/2014/main" id="{DA5BA28D-D9D3-3343-7F6F-2EB12FA77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81" y="1791910"/>
            <a:ext cx="4365572" cy="327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84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76411" y="2000250"/>
            <a:ext cx="48507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 political candidate may want to determine where to spend money buying campaign advertising in order to maximize the chances of </a:t>
            </a:r>
            <a:r>
              <a:rPr lang="en-PH" sz="2400" b="1" dirty="0">
                <a:solidFill>
                  <a:srgbClr val="0070C0"/>
                </a:solidFill>
              </a:rPr>
              <a:t>winning an election</a:t>
            </a:r>
            <a:r>
              <a:rPr lang="en-PH" sz="2400" dirty="0"/>
              <a:t>. </a:t>
            </a:r>
          </a:p>
          <a:p>
            <a:r>
              <a:rPr lang="en-PH" sz="2400" dirty="0"/>
              <a:t> </a:t>
            </a:r>
          </a:p>
        </p:txBody>
      </p:sp>
      <p:pic>
        <p:nvPicPr>
          <p:cNvPr id="5" name="Picture 4" descr="A box with a paper and a piece of paper&#10;&#10;Description automatically generated">
            <a:extLst>
              <a:ext uri="{FF2B5EF4-FFF2-40B4-BE49-F238E27FC236}">
                <a16:creationId xmlns:a16="http://schemas.microsoft.com/office/drawing/2014/main" id="{9ECCED4B-E85C-5CBE-EEDB-E7F55D60E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4" y="2000250"/>
            <a:ext cx="508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77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24012" y="2264771"/>
            <a:ext cx="58074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An airline may wish to assign crews to </a:t>
            </a:r>
            <a:r>
              <a:rPr lang="en-PH" sz="2400" b="1" dirty="0">
                <a:solidFill>
                  <a:srgbClr val="0070C0"/>
                </a:solidFill>
              </a:rPr>
              <a:t>flights in the least expensive way possible</a:t>
            </a:r>
            <a:r>
              <a:rPr lang="en-PH" sz="2400" dirty="0"/>
              <a:t>, making sure that each flight is covered and that government regulations regarding crew scheduling are met. </a:t>
            </a:r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E953D561-325C-5128-B9FB-6671DAB1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1676400"/>
            <a:ext cx="508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37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00211" y="1562742"/>
            <a:ext cx="104641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Each problem may have many candidate solutions, the overwhelming majority of which do not solve the problem at hand. </a:t>
            </a:r>
          </a:p>
          <a:p>
            <a:endParaRPr lang="en-PH" sz="2400" dirty="0"/>
          </a:p>
          <a:p>
            <a:r>
              <a:rPr lang="en-PH" sz="2400" dirty="0"/>
              <a:t>Finding one that does or one that is best </a:t>
            </a:r>
            <a:r>
              <a:rPr lang="en-PH" sz="2400" b="1" dirty="0">
                <a:solidFill>
                  <a:srgbClr val="0070C0"/>
                </a:solidFill>
              </a:rPr>
              <a:t>can present quite a challenge</a:t>
            </a:r>
          </a:p>
          <a:p>
            <a:endParaRPr lang="en-PH" sz="2400" dirty="0"/>
          </a:p>
          <a:p>
            <a:r>
              <a:rPr lang="en-PH" sz="2400" dirty="0"/>
              <a:t>There are some problems, however, for which no efficient solution is known. These subset of problems are known as </a:t>
            </a:r>
            <a:r>
              <a:rPr lang="en-PH" sz="2400" b="1" dirty="0">
                <a:solidFill>
                  <a:srgbClr val="0070C0"/>
                </a:solidFill>
              </a:rPr>
              <a:t>NP-complete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30671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BFEDF5-8B64-4FF5-9637-4791A1C152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0C03B0-3DE5-4BD9-B3BB-6E4919CD06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5518A6-09E4-4E11-AE7D-4C13722BEBC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2391</TotalTime>
  <Words>1355</Words>
  <Application>Microsoft Macintosh PowerPoint</Application>
  <PresentationFormat>Widescreen</PresentationFormat>
  <Paragraphs>229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Calibri Light (Headings)</vt:lpstr>
      <vt:lpstr>Cambria Math</vt:lpstr>
      <vt:lpstr>Times</vt:lpstr>
      <vt:lpstr>Wingdings</vt:lpstr>
      <vt:lpstr>Office Theme</vt:lpstr>
      <vt:lpstr>Analysis of Algorithms</vt:lpstr>
      <vt:lpstr>Outline</vt:lpstr>
      <vt:lpstr>What is an Algorithm?</vt:lpstr>
      <vt:lpstr>What is an Algorithm?</vt:lpstr>
      <vt:lpstr>Problems solved by Algorithms</vt:lpstr>
      <vt:lpstr>Problems solved by Algorithms</vt:lpstr>
      <vt:lpstr>Problems solved by Algorithms</vt:lpstr>
      <vt:lpstr>Problems solved by Algorithms</vt:lpstr>
      <vt:lpstr>Problems solved by Algorithms</vt:lpstr>
      <vt:lpstr>Algorithms and Hardware</vt:lpstr>
      <vt:lpstr>Algorithms and Hardware</vt:lpstr>
      <vt:lpstr>Algorithms and Hardware</vt:lpstr>
      <vt:lpstr>Efficiency</vt:lpstr>
      <vt:lpstr>Efficiency</vt:lpstr>
      <vt:lpstr>Analyzing Algorithms</vt:lpstr>
      <vt:lpstr>Analyzing Algorithms</vt:lpstr>
      <vt:lpstr>Input Size</vt:lpstr>
      <vt:lpstr>Running Time</vt:lpstr>
      <vt:lpstr>Best Case, Worst Case and Average Case</vt:lpstr>
      <vt:lpstr>Best Case</vt:lpstr>
      <vt:lpstr>Worst Case</vt:lpstr>
      <vt:lpstr>Average Case</vt:lpstr>
      <vt:lpstr>Order of Growth</vt:lpstr>
      <vt:lpstr>Order of Growth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418</cp:revision>
  <dcterms:created xsi:type="dcterms:W3CDTF">2022-05-11T03:47:05Z</dcterms:created>
  <dcterms:modified xsi:type="dcterms:W3CDTF">2024-05-07T10:58:58Z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